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HK Grotesk Bold" panose="020B0604020202020204" charset="0"/>
      <p:regular r:id="rId11"/>
    </p:embeddedFont>
    <p:embeddedFont>
      <p:font typeface="HK Grotesk Medium" panose="020B0604020202020204" charset="0"/>
      <p:regular r:id="rId12"/>
    </p:embeddedFont>
    <p:embeddedFont>
      <p:font typeface="Open Sans Light" panose="020B0306030504020204" pitchFamily="34" charset="0"/>
      <p:regular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075850" y="8845797"/>
            <a:ext cx="6183450" cy="412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Java Types and Arithmetic Programs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2574533"/>
            <a:ext cx="7706900" cy="5137933"/>
            <a:chOff x="0" y="0"/>
            <a:chExt cx="10275866" cy="685057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7058787" y="2644684"/>
            <a:ext cx="10200513" cy="4997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199"/>
              </a:lnSpc>
            </a:pPr>
            <a:r>
              <a:rPr lang="en-US" sz="10999">
                <a:solidFill>
                  <a:srgbClr val="FFFFFF"/>
                </a:solidFill>
                <a:latin typeface="HK Grotesk Bold"/>
              </a:rPr>
              <a:t>Elementary Java Programming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1862" y="1095375"/>
            <a:ext cx="10264276" cy="990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REVIEW OF LECTURES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006215"/>
            <a:ext cx="3739205" cy="5252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191824"/>
                </a:solidFill>
                <a:latin typeface="HK Grotesk Medium"/>
              </a:rPr>
              <a:t>The 6 Java Numeric Types: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byte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int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short 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long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float 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double</a:t>
            </a: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Other Types: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Char (16 bits unsigned)</a:t>
            </a:r>
          </a:p>
          <a:p>
            <a:pPr marL="582930" lvl="1" indent="-291465">
              <a:lnSpc>
                <a:spcPts val="3510"/>
              </a:lnSpc>
              <a:buFont typeface="Arial"/>
              <a:buChar char="•"/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Boolean (1 bit)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74398" y="4006215"/>
            <a:ext cx="3739205" cy="2659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191824"/>
                </a:solidFill>
                <a:latin typeface="HK Grotesk Medium"/>
              </a:rPr>
              <a:t>Recall the Java numeric operators: +,-,/,*,%</a:t>
            </a:r>
          </a:p>
          <a:p>
            <a:pPr>
              <a:lnSpc>
                <a:spcPts val="3509"/>
              </a:lnSpc>
            </a:pPr>
            <a:endParaRPr lang="en-US" sz="2699">
              <a:solidFill>
                <a:srgbClr val="191824"/>
              </a:solidFill>
              <a:latin typeface="HK Grotesk Medium"/>
            </a:endParaRPr>
          </a:p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How does Java handle integer vs. double division?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20095" y="4006215"/>
            <a:ext cx="3739205" cy="88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>
                <a:solidFill>
                  <a:srgbClr val="191824"/>
                </a:solidFill>
                <a:latin typeface="HK Grotesk Medium"/>
              </a:rPr>
              <a:t>How do you get numeric input?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51620" y="2824067"/>
            <a:ext cx="7207680" cy="6434233"/>
            <a:chOff x="0" y="0"/>
            <a:chExt cx="9610240" cy="857897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4632024" y="0"/>
              <a:ext cx="4978216" cy="5225227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2306285"/>
              <a:ext cx="6521702" cy="6272692"/>
            </a:xfrm>
            <a:prstGeom prst="rect">
              <a:avLst/>
            </a:prstGeom>
          </p:spPr>
        </p:pic>
      </p:grpSp>
      <p:sp>
        <p:nvSpPr>
          <p:cNvPr id="5" name="AutoShape 5"/>
          <p:cNvSpPr/>
          <p:nvPr/>
        </p:nvSpPr>
        <p:spPr>
          <a:xfrm>
            <a:off x="0" y="0"/>
            <a:ext cx="8882573" cy="10287000"/>
          </a:xfrm>
          <a:prstGeom prst="rect">
            <a:avLst/>
          </a:prstGeom>
          <a:solidFill>
            <a:srgbClr val="191824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 l="5052" r="5052"/>
          <a:stretch>
            <a:fillRect/>
          </a:stretch>
        </p:blipFill>
        <p:spPr>
          <a:xfrm>
            <a:off x="504534" y="5513622"/>
            <a:ext cx="8050815" cy="403503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1085850"/>
            <a:ext cx="6799824" cy="1967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00"/>
              </a:lnSpc>
            </a:pPr>
            <a:r>
              <a:rPr lang="en-US" sz="7000">
                <a:solidFill>
                  <a:srgbClr val="FFFFFF"/>
                </a:solidFill>
                <a:latin typeface="HK Grotesk Bold"/>
              </a:rPr>
              <a:t>LET'S CODE TOGETHER!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985595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1876" y="3474177"/>
            <a:ext cx="8253473" cy="2216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2"/>
              </a:lnSpc>
            </a:pPr>
            <a:r>
              <a:rPr lang="en-US" sz="3159">
                <a:solidFill>
                  <a:srgbClr val="FFFFFF"/>
                </a:solidFill>
                <a:latin typeface="Open Sans Light"/>
              </a:rPr>
              <a:t>We will create a program that computes the geometric mean of three numbers.</a:t>
            </a:r>
          </a:p>
          <a:p>
            <a:pPr algn="ctr">
              <a:lnSpc>
                <a:spcPts val="4422"/>
              </a:lnSpc>
            </a:pPr>
            <a:endParaRPr lang="en-US" sz="3159">
              <a:solidFill>
                <a:srgbClr val="FFFFFF"/>
              </a:solidFill>
              <a:latin typeface="Open Sans Light"/>
            </a:endParaRPr>
          </a:p>
          <a:p>
            <a:pPr algn="ctr">
              <a:lnSpc>
                <a:spcPts val="4422"/>
              </a:lnSpc>
            </a:pPr>
            <a:r>
              <a:rPr lang="en-US" sz="3159">
                <a:solidFill>
                  <a:srgbClr val="FFFFFF"/>
                </a:solidFill>
                <a:latin typeface="Open Sans Light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19782" y="1477719"/>
            <a:ext cx="12915195" cy="70207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19062" y="1104900"/>
            <a:ext cx="8840238" cy="8250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349"/>
              </a:lnSpc>
            </a:pPr>
            <a:r>
              <a:rPr lang="en-US" sz="8499">
                <a:solidFill>
                  <a:srgbClr val="FFFFFF"/>
                </a:solidFill>
                <a:latin typeface="HK Grotesk Bold"/>
              </a:rPr>
              <a:t>Now you code!</a:t>
            </a:r>
          </a:p>
          <a:p>
            <a:pPr algn="r">
              <a:lnSpc>
                <a:spcPts val="9350"/>
              </a:lnSpc>
            </a:pPr>
            <a:r>
              <a:rPr lang="en-US" sz="8500">
                <a:solidFill>
                  <a:srgbClr val="FFFFFF"/>
                </a:solidFill>
                <a:latin typeface="HK Grotesk Bold"/>
              </a:rPr>
              <a:t>Worksheet of problems to be emailed to you.Please let me know if you need help!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1273705" cy="390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03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3349205"/>
            <a:ext cx="5437040" cy="5909095"/>
            <a:chOff x="0" y="0"/>
            <a:chExt cx="7249387" cy="7878794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525626" y="0"/>
              <a:ext cx="3707761" cy="739702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4137646"/>
              <a:ext cx="3217387" cy="3741148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217387" y="1683353"/>
              <a:ext cx="4032000" cy="38853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Custom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HK Grotesk Bold</vt:lpstr>
      <vt:lpstr>Arial</vt:lpstr>
      <vt:lpstr>Calibri</vt:lpstr>
      <vt:lpstr>HK Grotesk Medium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Elementary Java Programming</dc:title>
  <cp:lastModifiedBy>Joseph Clark</cp:lastModifiedBy>
  <cp:revision>1</cp:revision>
  <dcterms:created xsi:type="dcterms:W3CDTF">2006-08-16T00:00:00Z</dcterms:created>
  <dcterms:modified xsi:type="dcterms:W3CDTF">2022-09-01T19:28:53Z</dcterms:modified>
  <dc:identifier>DAEz877CAH0</dc:identifier>
</cp:coreProperties>
</file>

<file path=docProps/thumbnail.jpeg>
</file>